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hLO7RTe2MKrktxaBc/D51S5pQt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c1657c970_3_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4" name="Google Shape;144;g28c1657c970_3_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c672aac00_1_1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28c672aac00_1_1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c672aac00_1_3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28c672aac00_1_3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c672aac00_1_4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28c672aac00_1_4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c672aac00_1_5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28c672aac00_1_5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c672aac00_1_6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28c672aac00_1_6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c672aac00_1_10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8c672aac00_1_10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c672aac00_1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8c672aac00_1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" name="Google Shape;62;p1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c1657c970_1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" name="Google Shape;72;g28c1657c970_1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c1657c970_1_6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4" name="Google Shape;84;g28c1657c970_1_6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c1657c970_1_3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" name="Google Shape;96;g28c1657c970_1_3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c1657c970_1_4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g28c1657c970_1_4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c1657c970_2_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g28c1657c970_2_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c1657c970_2_2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" name="Google Shape;132;g28c1657c970_2_2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" type="body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/>
          <p:nvPr/>
        </p:nvSpPr>
        <p:spPr>
          <a:xfrm>
            <a:off x="0" y="4878323"/>
            <a:ext cx="12192000" cy="62865"/>
          </a:xfrm>
          <a:custGeom>
            <a:rect b="b" l="l" r="r" t="t"/>
            <a:pathLst>
              <a:path extrusionOk="0" h="62864" w="12192000">
                <a:moveTo>
                  <a:pt x="12192000" y="0"/>
                </a:moveTo>
                <a:lnTo>
                  <a:pt x="0" y="0"/>
                </a:lnTo>
                <a:lnTo>
                  <a:pt x="0" y="62483"/>
                </a:lnTo>
                <a:lnTo>
                  <a:pt x="12192000" y="624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9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/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76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/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76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734568"/>
            <a:ext cx="12192000" cy="62865"/>
          </a:xfrm>
          <a:custGeom>
            <a:rect b="b" l="l" r="r" t="t"/>
            <a:pathLst>
              <a:path extrusionOk="0" h="62865" w="12192000">
                <a:moveTo>
                  <a:pt x="12192000" y="0"/>
                </a:moveTo>
                <a:lnTo>
                  <a:pt x="0" y="0"/>
                </a:lnTo>
                <a:lnTo>
                  <a:pt x="0" y="62484"/>
                </a:lnTo>
                <a:lnTo>
                  <a:pt x="12192000" y="62484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" type="body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7"/>
          <p:cNvSpPr txBox="1"/>
          <p:nvPr/>
        </p:nvSpPr>
        <p:spPr>
          <a:xfrm>
            <a:off x="11425682" y="362457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76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17.png"/><Relationship Id="rId6" Type="http://schemas.openxmlformats.org/officeDocument/2006/relationships/image" Target="../media/image33.png"/><Relationship Id="rId7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Relationship Id="rId6" Type="http://schemas.openxmlformats.org/officeDocument/2006/relationships/image" Target="../media/image55.png"/><Relationship Id="rId7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7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12.png"/><Relationship Id="rId6" Type="http://schemas.openxmlformats.org/officeDocument/2006/relationships/image" Target="../media/image54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40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0" y="3587496"/>
            <a:ext cx="12192000" cy="386080"/>
          </a:xfrm>
          <a:custGeom>
            <a:rect b="b" l="l" r="r" t="t"/>
            <a:pathLst>
              <a:path extrusionOk="0" h="386079" w="12192000">
                <a:moveTo>
                  <a:pt x="12192000" y="0"/>
                </a:moveTo>
                <a:lnTo>
                  <a:pt x="0" y="0"/>
                </a:lnTo>
                <a:lnTo>
                  <a:pt x="0" y="385571"/>
                </a:lnTo>
                <a:lnTo>
                  <a:pt x="12192000" y="38557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/>
          <p:nvPr>
            <p:ph type="title"/>
          </p:nvPr>
        </p:nvSpPr>
        <p:spPr>
          <a:xfrm>
            <a:off x="1600200" y="3137899"/>
            <a:ext cx="10591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CNN + XAI</a:t>
            </a:r>
            <a:endParaRPr/>
          </a:p>
        </p:txBody>
      </p:sp>
      <p:sp>
        <p:nvSpPr>
          <p:cNvPr id="49" name="Google Shape;49;p1"/>
          <p:cNvSpPr txBox="1"/>
          <p:nvPr/>
        </p:nvSpPr>
        <p:spPr>
          <a:xfrm>
            <a:off x="8123481" y="6100634"/>
            <a:ext cx="2871090" cy="702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배소희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1" lang="en-GB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shbae2819@g.seoultech.ac.kr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54424" y="6558275"/>
            <a:ext cx="1408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2023.10.</a:t>
            </a:r>
            <a:r>
              <a:rPr lang="en-GB" sz="1800">
                <a:latin typeface="Malgun Gothic"/>
                <a:ea typeface="Malgun Gothic"/>
                <a:cs typeface="Malgun Gothic"/>
                <a:sym typeface="Malgun Gothic"/>
              </a:rPr>
              <a:t>13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51" name="Google Shape;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/>
          <p:nvPr/>
        </p:nvSpPr>
        <p:spPr>
          <a:xfrm>
            <a:off x="5170131" y="6100634"/>
            <a:ext cx="2871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이성호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1" lang="en-GB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sean0310@.seoultech.ac.kr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c1657c970_3_4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dCAM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47" name="Google Shape;147;g28c1657c970_3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8c1657c970_3_4"/>
          <p:cNvSpPr txBox="1"/>
          <p:nvPr/>
        </p:nvSpPr>
        <p:spPr>
          <a:xfrm>
            <a:off x="587275" y="964625"/>
            <a:ext cx="10141800" cy="4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Recovering 관련 불량들은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센서 부분(27 ~ 32) 번 부분이 정상 부분보다 전반적으로 점수가 높아지는(색이 밝아짐) 경향을 보임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특정 센서 (27)에 대한 CAM의 점수값이 높게 나오나 구간을 특정하는 것이 아니라 전체 구간에 대해서 점수가 높음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→ Timestamp를 50으로 설정하였는데 100이상으로 할경우 메모리 할당이 되지 않음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→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데이터가 너무 간단해서 발생할 수 있는 문제일 수 있음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c672aac00_1_19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Conv1D + deepSHAP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54" name="Google Shape;154;g28c672aac00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8c672aac00_1_19"/>
          <p:cNvSpPr txBox="1"/>
          <p:nvPr/>
        </p:nvSpPr>
        <p:spPr>
          <a:xfrm>
            <a:off x="587275" y="964625"/>
            <a:ext cx="10875000" cy="5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lassification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데이터 : Pump sensor data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시점에 대해서 모든 변수의 영향도 측정값 중 상위 20개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예측을 높게 해주는 변수 : 빨간색 /  예측을 낮게 해주는 변수 파란색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g28c672aac00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75" y="2554725"/>
            <a:ext cx="2669501" cy="31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8c672aac00_1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6775" y="2663900"/>
            <a:ext cx="2483135" cy="30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8c672aac00_1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3425" y="2609338"/>
            <a:ext cx="2669501" cy="317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8c672aac00_1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90375" y="2548811"/>
            <a:ext cx="2669500" cy="329741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8c672aac00_1_19"/>
          <p:cNvSpPr txBox="1"/>
          <p:nvPr/>
        </p:nvSpPr>
        <p:spPr>
          <a:xfrm>
            <a:off x="2127350" y="5846225"/>
            <a:ext cx="114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t0 일때,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8c672aac00_1_19"/>
          <p:cNvSpPr txBox="1"/>
          <p:nvPr/>
        </p:nvSpPr>
        <p:spPr>
          <a:xfrm>
            <a:off x="8632650" y="5988925"/>
            <a:ext cx="114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t1 일때,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c672aac00_1_33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Conv1D + deepSHAP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67" name="Google Shape;167;g28c672aac00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8c672aac00_1_33"/>
          <p:cNvSpPr txBox="1"/>
          <p:nvPr/>
        </p:nvSpPr>
        <p:spPr>
          <a:xfrm>
            <a:off x="587275" y="964625"/>
            <a:ext cx="10875000" cy="5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 / 이용 데이터 : Pump sensor data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시점에 대해서 모든 변수의 영향도 측정값 중 상위 20개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g28c672aac00_1_33"/>
          <p:cNvSpPr txBox="1"/>
          <p:nvPr/>
        </p:nvSpPr>
        <p:spPr>
          <a:xfrm>
            <a:off x="2127350" y="5846225"/>
            <a:ext cx="114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t2 일때,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8c672aac00_1_33"/>
          <p:cNvSpPr txBox="1"/>
          <p:nvPr/>
        </p:nvSpPr>
        <p:spPr>
          <a:xfrm>
            <a:off x="8632650" y="5988925"/>
            <a:ext cx="114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t3 일때,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28c672aac00_1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75" y="2447863"/>
            <a:ext cx="2767550" cy="329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8c672aac00_1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425" y="2447875"/>
            <a:ext cx="2665939" cy="329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8c672aac00_1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2723" y="2447875"/>
            <a:ext cx="2856077" cy="339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8c672aac00_1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73650" y="2559200"/>
            <a:ext cx="2665950" cy="3293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c672aac00_1_45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Conv1D + deepSHAP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80" name="Google Shape;180;g28c672aac00_1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8c672aac00_1_45"/>
          <p:cNvSpPr txBox="1"/>
          <p:nvPr/>
        </p:nvSpPr>
        <p:spPr>
          <a:xfrm>
            <a:off x="587275" y="964625"/>
            <a:ext cx="10875000" cy="5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 / 이용 데이터 : Pump sensor data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시점에 대해서 모든 변수의 영향도 측정값 중 상위 20개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28c672aac00_1_45"/>
          <p:cNvSpPr txBox="1"/>
          <p:nvPr/>
        </p:nvSpPr>
        <p:spPr>
          <a:xfrm>
            <a:off x="2127350" y="5846225"/>
            <a:ext cx="114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t4 일때,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8c672aac00_1_45"/>
          <p:cNvSpPr txBox="1"/>
          <p:nvPr/>
        </p:nvSpPr>
        <p:spPr>
          <a:xfrm>
            <a:off x="8632650" y="5988925"/>
            <a:ext cx="114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t5 일때,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8c672aac00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22" y="2185625"/>
            <a:ext cx="288182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8c672aac00_1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3650" y="2228975"/>
            <a:ext cx="2700601" cy="333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8c672aac00_1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4899" y="2185625"/>
            <a:ext cx="2653326" cy="31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8c672aac00_1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3078" y="2101862"/>
            <a:ext cx="2803499" cy="346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c672aac00_1_57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Conv1D + deepSHAP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93" name="Google Shape;193;g28c672aac00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8c672aac00_1_57"/>
          <p:cNvSpPr txBox="1"/>
          <p:nvPr/>
        </p:nvSpPr>
        <p:spPr>
          <a:xfrm>
            <a:off x="587275" y="964625"/>
            <a:ext cx="10875000" cy="5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 / 이용 데이터 : Pump sensor data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시점에 대해서 모든 변수의 영향도 측정값 중 상위 20개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28c672aac00_1_57"/>
          <p:cNvSpPr txBox="1"/>
          <p:nvPr/>
        </p:nvSpPr>
        <p:spPr>
          <a:xfrm>
            <a:off x="2127350" y="5846225"/>
            <a:ext cx="114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t6 일때,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8c672aac00_1_57"/>
          <p:cNvSpPr txBox="1"/>
          <p:nvPr/>
        </p:nvSpPr>
        <p:spPr>
          <a:xfrm>
            <a:off x="8632650" y="5988925"/>
            <a:ext cx="114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t7 일때,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28c672aac00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25" y="2235400"/>
            <a:ext cx="2807324" cy="334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8c672aac00_1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376" y="2315175"/>
            <a:ext cx="2639679" cy="326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8c672aac00_1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3900" y="2315176"/>
            <a:ext cx="2740283" cy="326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8c672aac00_1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19625" y="2351362"/>
            <a:ext cx="2516486" cy="31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c672aac00_1_69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Conv1D + deepSHAP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06" name="Google Shape;206;g28c672aac00_1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8c672aac00_1_69"/>
          <p:cNvSpPr txBox="1"/>
          <p:nvPr/>
        </p:nvSpPr>
        <p:spPr>
          <a:xfrm>
            <a:off x="587275" y="964625"/>
            <a:ext cx="10875000" cy="5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 / 이용 데이터 : Pump sensor data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시점에 대해서 모든 변수의 영향도 측정값 중 상위 20개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28c672aac00_1_69"/>
          <p:cNvSpPr txBox="1"/>
          <p:nvPr/>
        </p:nvSpPr>
        <p:spPr>
          <a:xfrm>
            <a:off x="2127350" y="5846225"/>
            <a:ext cx="114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t8 일때,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8c672aac00_1_69"/>
          <p:cNvSpPr txBox="1"/>
          <p:nvPr/>
        </p:nvSpPr>
        <p:spPr>
          <a:xfrm>
            <a:off x="8632650" y="5988925"/>
            <a:ext cx="1146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t9 일때,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28c672aac00_1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51" y="2146775"/>
            <a:ext cx="2910775" cy="34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8c672aac00_1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626" y="2211750"/>
            <a:ext cx="2807477" cy="34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8c672aac00_1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425" y="2213963"/>
            <a:ext cx="2910775" cy="346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8c672aac00_1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053" y="2408388"/>
            <a:ext cx="2595676" cy="32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Conv1D + deepSHAP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19" name="Google Shape;2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587275" y="964625"/>
            <a:ext cx="10875000" cy="5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변수의 영향도 측정값 중 상위 20개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시점마다 주요하게 작용하는 feature는 다름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t0 t1 등 시계열 앞 부분에서 주요하게 작용한 feature들이 모든 시점을 고려하여 전반적으로 봤을때, 주요하게 작용한다는 사실을 알 수 있다. 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925" y="2875300"/>
            <a:ext cx="3122025" cy="38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027" y="2826550"/>
            <a:ext cx="3241022" cy="385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c672aac00_1_109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Conv1D + deepSHAP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28" name="Google Shape;228;g28c672aac00_1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8c672aac00_1_109"/>
          <p:cNvSpPr txBox="1"/>
          <p:nvPr/>
        </p:nvSpPr>
        <p:spPr>
          <a:xfrm>
            <a:off x="587275" y="964625"/>
            <a:ext cx="10875000" cy="5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 / 이용 데이터 : Pump sensor data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번째 예측값에 대한 설명 예시 / Force plot(개별 데이터에서 각 feature가 target에 어떤 영향을 줬는지를 해석) 사용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=&gt; 이상치에 대해서 하나 하나 분석하여 특정 컬럼의 기여도 및 패턴을 찾을 수 있음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0" name="Google Shape;230;g28c672aac00_1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25" y="2127750"/>
            <a:ext cx="10641450" cy="8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8c672aac00_1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950" y="3581888"/>
            <a:ext cx="10742175" cy="24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8c672aac00_1_109"/>
          <p:cNvSpPr txBox="1"/>
          <p:nvPr/>
        </p:nvSpPr>
        <p:spPr>
          <a:xfrm>
            <a:off x="5793588" y="3356950"/>
            <a:ext cx="1194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Time Stamp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8c672aac00_1_109"/>
          <p:cNvSpPr txBox="1"/>
          <p:nvPr/>
        </p:nvSpPr>
        <p:spPr>
          <a:xfrm>
            <a:off x="1341613" y="6066350"/>
            <a:ext cx="1194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Shap Value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c672aac00_1_0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SWaT &amp; WADI Dataset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39" name="Google Shape;239;g28c672aac00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8c672aac00_1_0"/>
          <p:cNvSpPr txBox="1"/>
          <p:nvPr/>
        </p:nvSpPr>
        <p:spPr>
          <a:xfrm>
            <a:off x="587275" y="964625"/>
            <a:ext cx="8126100" cy="5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데이터 조사 결과 단순히 날짜 기준으로 0.8 : 0.2 등 특별한 처리 없이 데이터 분할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인공지능을 활용한 예측 논문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System-Wide Anomaly Detection of Industrial Control Systems via Deep Learning            and Correlation Analysis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Detection of Cyber Attacks on a Water Distribution Testbed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Intrusion Detection for Water Distribution Systems based on an Hybrid Particle Swarm Optimization with Back Propagation Neural Network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Detection of Cyber Attacks on a Water Treatment Process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데이터셋 설명 논문 예시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WADI: A Water Distribution Testbed for Research in the Design of Secure Cyber Physical Systems∗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A Systematic Review of the State of Cyber-Security in Water Systems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1" name="Google Shape;241;g28c672aac00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502" y="3815450"/>
            <a:ext cx="3878575" cy="22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8c672aac00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6525" y="1081825"/>
            <a:ext cx="3633000" cy="7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8c672aac00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7713" y="1899150"/>
            <a:ext cx="3430626" cy="3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8c672aac00_1_0"/>
          <p:cNvSpPr txBox="1"/>
          <p:nvPr/>
        </p:nvSpPr>
        <p:spPr>
          <a:xfrm>
            <a:off x="8507900" y="2266225"/>
            <a:ext cx="36330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System-Wide Anomaly Detection of Industrial Control Systems via Deep Learning and Correlation Analysis</a:t>
            </a:r>
            <a:r>
              <a:rPr lang="en-GB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중 일부분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>
            <p:ph type="title"/>
          </p:nvPr>
        </p:nvSpPr>
        <p:spPr>
          <a:xfrm>
            <a:off x="415239" y="281178"/>
            <a:ext cx="286131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58" name="Google Shape;58;p3"/>
          <p:cNvSpPr txBox="1"/>
          <p:nvPr/>
        </p:nvSpPr>
        <p:spPr>
          <a:xfrm>
            <a:off x="304800" y="990600"/>
            <a:ext cx="11651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en-GB" sz="1800">
                <a:latin typeface="Malgun Gothic"/>
                <a:ea typeface="Malgun Gothic"/>
                <a:cs typeface="Malgun Gothic"/>
                <a:sym typeface="Malgun Gothic"/>
              </a:rPr>
              <a:t>dCAM ( classification )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lang="en-GB" sz="1800">
                <a:latin typeface="Malgun Gothic"/>
                <a:ea typeface="Malgun Gothic"/>
                <a:cs typeface="Malgun Gothic"/>
                <a:sym typeface="Malgun Gothic"/>
              </a:rPr>
              <a:t>CNN + deepSHAP ( regression )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59" name="Google Shape;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dCAM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65" name="Google Shape;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/>
        </p:nvSpPr>
        <p:spPr>
          <a:xfrm>
            <a:off x="587275" y="964625"/>
            <a:ext cx="8760600" cy="4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데이터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Pump sensor data : time series(2018-04-01 00:00:00 ~ 2018-05-28 12:00:00)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 = sensor 00 ~ senor 51( 값이 모두 누락됨 : sensor 15 제거, 결측치 처리 ‘ffill’)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 = machine_status ( NORMAL :76826, RECOVERING : 5971, BROKEN : 4)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	    0                         1                      2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○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= CNN(ConvNet2D)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seq_length = 50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■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Train_test_split = 0.8 : 0.2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size = 32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■"/>
            </a:pP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= 10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725" y="3670750"/>
            <a:ext cx="4663487" cy="244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 rotWithShape="1">
          <a:blip r:embed="rId5">
            <a:alphaModFix/>
          </a:blip>
          <a:srcRect b="0" l="2066" r="3146" t="4030"/>
          <a:stretch/>
        </p:blipFill>
        <p:spPr>
          <a:xfrm>
            <a:off x="405050" y="3670750"/>
            <a:ext cx="6687674" cy="24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/>
        </p:nvSpPr>
        <p:spPr>
          <a:xfrm>
            <a:off x="7092727" y="3045200"/>
            <a:ext cx="466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Loss Train: 0.1081,Loss Test: 0.0400,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Train: 97.08%, Accuracy Test: 98.40%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c1657c970_1_0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dCAM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75" name="Google Shape;75;g28c1657c970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8c1657c970_1_0"/>
          <p:cNvSpPr txBox="1"/>
          <p:nvPr/>
        </p:nvSpPr>
        <p:spPr>
          <a:xfrm>
            <a:off x="587275" y="964625"/>
            <a:ext cx="8760600" cy="4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Test set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NORMAL : 15402, RECOVERING : 1148, BROKEN : 1)</a:t>
            </a: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g28c1657c970_1_0"/>
          <p:cNvSpPr txBox="1"/>
          <p:nvPr/>
        </p:nvSpPr>
        <p:spPr>
          <a:xfrm>
            <a:off x="415250" y="1371600"/>
            <a:ext cx="2038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test[3]_NORMAL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g28c1657c970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6" y="1728590"/>
            <a:ext cx="3257999" cy="494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28c1657c970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8576" y="1728590"/>
            <a:ext cx="3257999" cy="494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28c1657c970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6576" y="1728590"/>
            <a:ext cx="3257999" cy="494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28c1657c970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34101" y="829829"/>
            <a:ext cx="2206799" cy="535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c1657c970_1_63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dCAM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87" name="Google Shape;87;g28c1657c970_1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28c1657c970_1_63"/>
          <p:cNvSpPr txBox="1"/>
          <p:nvPr/>
        </p:nvSpPr>
        <p:spPr>
          <a:xfrm>
            <a:off x="587275" y="964625"/>
            <a:ext cx="8760600" cy="4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Test set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NORMAL : 15402, RECOVERING : 1148, BROKEN : 1)</a:t>
            </a: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g28c1657c970_1_63"/>
          <p:cNvSpPr txBox="1"/>
          <p:nvPr/>
        </p:nvSpPr>
        <p:spPr>
          <a:xfrm>
            <a:off x="415250" y="1371600"/>
            <a:ext cx="2038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test[32]_NORMAL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28c1657c970_1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6" y="1753049"/>
            <a:ext cx="3257999" cy="4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8c1657c970_1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275" y="1753050"/>
            <a:ext cx="3257999" cy="489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8c1657c970_1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0275" y="1753800"/>
            <a:ext cx="3257999" cy="489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8c1657c970_1_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34099" y="886400"/>
            <a:ext cx="2206799" cy="530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c1657c970_1_35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dCAM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99" name="Google Shape;99;g28c1657c970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8c1657c970_1_35"/>
          <p:cNvSpPr txBox="1"/>
          <p:nvPr/>
        </p:nvSpPr>
        <p:spPr>
          <a:xfrm>
            <a:off x="587275" y="964625"/>
            <a:ext cx="8760600" cy="4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Test set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NORMAL : 15402, RECOVERING : 1148, BROKEN : 1)</a:t>
            </a: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28c1657c970_1_35"/>
          <p:cNvSpPr txBox="1"/>
          <p:nvPr/>
        </p:nvSpPr>
        <p:spPr>
          <a:xfrm>
            <a:off x="415250" y="1371600"/>
            <a:ext cx="2038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test[5]_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RECOVERING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g28c1657c970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5175" y="852550"/>
            <a:ext cx="2205726" cy="530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8c1657c970_1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5" y="1753800"/>
            <a:ext cx="3257417" cy="48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8c1657c970_1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9702" y="1753812"/>
            <a:ext cx="3257423" cy="48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8c1657c970_1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7127" y="1753812"/>
            <a:ext cx="3257423" cy="489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c1657c970_1_46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dCAM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11" name="Google Shape;111;g28c1657c970_1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8c1657c970_1_46"/>
          <p:cNvSpPr txBox="1"/>
          <p:nvPr/>
        </p:nvSpPr>
        <p:spPr>
          <a:xfrm>
            <a:off x="587275" y="964625"/>
            <a:ext cx="8760600" cy="4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Test set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NORMAL : 15402, RECOVERING : 1148, BROKEN : 1)</a:t>
            </a: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g28c1657c970_1_46"/>
          <p:cNvSpPr txBox="1"/>
          <p:nvPr/>
        </p:nvSpPr>
        <p:spPr>
          <a:xfrm>
            <a:off x="415250" y="1371600"/>
            <a:ext cx="2038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test[33]_RECOVERING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8c1657c970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5" y="1753814"/>
            <a:ext cx="3257423" cy="489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8c1657c970_1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9702" y="1753812"/>
            <a:ext cx="3257423" cy="48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8c1657c970_1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3377" y="1753825"/>
            <a:ext cx="3257423" cy="48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8c1657c970_1_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34095" y="886400"/>
            <a:ext cx="2206799" cy="530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c1657c970_2_8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dCAM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23" name="Google Shape;123;g28c1657c970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8c1657c970_2_8"/>
          <p:cNvSpPr txBox="1"/>
          <p:nvPr/>
        </p:nvSpPr>
        <p:spPr>
          <a:xfrm>
            <a:off x="587275" y="964625"/>
            <a:ext cx="8760600" cy="4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Test set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NORMAL : 15402, RECOVERING : 1148, BROKEN : 1)</a:t>
            </a: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g28c1657c970_2_8"/>
          <p:cNvSpPr txBox="1"/>
          <p:nvPr/>
        </p:nvSpPr>
        <p:spPr>
          <a:xfrm>
            <a:off x="415250" y="1371600"/>
            <a:ext cx="2038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test[34]_RECOVERING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28c1657c970_2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1" y="1753049"/>
            <a:ext cx="3257999" cy="4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8c1657c970_2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9700" y="1753050"/>
            <a:ext cx="3257999" cy="4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8c1657c970_2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7700" y="1753681"/>
            <a:ext cx="3257999" cy="489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8c1657c970_2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34107" y="886400"/>
            <a:ext cx="2206799" cy="530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c1657c970_2_23"/>
          <p:cNvSpPr txBox="1"/>
          <p:nvPr>
            <p:ph type="title"/>
          </p:nvPr>
        </p:nvSpPr>
        <p:spPr>
          <a:xfrm>
            <a:off x="415238" y="281178"/>
            <a:ext cx="588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dCAM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35" name="Google Shape;135;g28c1657c970_2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8c1657c970_2_23"/>
          <p:cNvSpPr txBox="1"/>
          <p:nvPr/>
        </p:nvSpPr>
        <p:spPr>
          <a:xfrm>
            <a:off x="587275" y="964625"/>
            <a:ext cx="8760600" cy="4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Test set </a:t>
            </a:r>
            <a:r>
              <a:rPr lang="en-GB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NORMAL : 15402, RECOVERING : 1148, BROKEN : 1)</a:t>
            </a: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28c1657c970_2_23"/>
          <p:cNvSpPr txBox="1"/>
          <p:nvPr/>
        </p:nvSpPr>
        <p:spPr>
          <a:xfrm>
            <a:off x="415250" y="1371600"/>
            <a:ext cx="2038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test[7612]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_BROKEN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28c1657c970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0" y="1753046"/>
            <a:ext cx="3257999" cy="48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8c1657c970_2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9702" y="1753048"/>
            <a:ext cx="3257999" cy="4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8c1657c970_2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7702" y="1753048"/>
            <a:ext cx="3257999" cy="4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8c1657c970_2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62907" y="905625"/>
            <a:ext cx="2178000" cy="523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2023-01-02T13:26:21Z</dcterms:created>
  <dc:creator>Windows 사용자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2023-01-02T00:00:00Z</vt:filetime>
  </property>
</Properties>
</file>